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92" r:id="rId2"/>
    <p:sldId id="256" r:id="rId3"/>
    <p:sldId id="267" r:id="rId4"/>
    <p:sldId id="295" r:id="rId5"/>
    <p:sldId id="277" r:id="rId6"/>
    <p:sldId id="281" r:id="rId7"/>
    <p:sldId id="283" r:id="rId8"/>
    <p:sldId id="284" r:id="rId9"/>
    <p:sldId id="274" r:id="rId10"/>
    <p:sldId id="306" r:id="rId11"/>
    <p:sldId id="307" r:id="rId12"/>
    <p:sldId id="299" r:id="rId13"/>
    <p:sldId id="300" r:id="rId14"/>
    <p:sldId id="301" r:id="rId15"/>
    <p:sldId id="302" r:id="rId16"/>
    <p:sldId id="303" r:id="rId17"/>
    <p:sldId id="305" r:id="rId18"/>
    <p:sldId id="296" r:id="rId19"/>
    <p:sldId id="259" r:id="rId20"/>
    <p:sldId id="293" r:id="rId21"/>
    <p:sldId id="291" r:id="rId22"/>
    <p:sldId id="285" r:id="rId23"/>
    <p:sldId id="271" r:id="rId24"/>
    <p:sldId id="309" r:id="rId25"/>
    <p:sldId id="308" r:id="rId26"/>
    <p:sldId id="297" r:id="rId27"/>
    <p:sldId id="268" r:id="rId28"/>
    <p:sldId id="294" r:id="rId29"/>
  </p:sldIdLst>
  <p:sldSz cx="24323675" cy="13716000"/>
  <p:notesSz cx="6858000" cy="9144000"/>
  <p:defaultTextStyle>
    <a:defPPr>
      <a:defRPr lang="en-US"/>
    </a:defPPr>
    <a:lvl1pPr marL="0" algn="l" defTabSz="1825874" rtl="0" eaLnBrk="1" latinLnBrk="0" hangingPunct="1">
      <a:defRPr sz="3594" kern="1200">
        <a:solidFill>
          <a:schemeClr val="tx1"/>
        </a:solidFill>
        <a:latin typeface="+mn-lt"/>
        <a:ea typeface="+mn-ea"/>
        <a:cs typeface="+mn-cs"/>
      </a:defRPr>
    </a:lvl1pPr>
    <a:lvl2pPr marL="912937" algn="l" defTabSz="1825874" rtl="0" eaLnBrk="1" latinLnBrk="0" hangingPunct="1">
      <a:defRPr sz="3594" kern="1200">
        <a:solidFill>
          <a:schemeClr val="tx1"/>
        </a:solidFill>
        <a:latin typeface="+mn-lt"/>
        <a:ea typeface="+mn-ea"/>
        <a:cs typeface="+mn-cs"/>
      </a:defRPr>
    </a:lvl2pPr>
    <a:lvl3pPr marL="1825874" algn="l" defTabSz="1825874" rtl="0" eaLnBrk="1" latinLnBrk="0" hangingPunct="1">
      <a:defRPr sz="3594" kern="1200">
        <a:solidFill>
          <a:schemeClr val="tx1"/>
        </a:solidFill>
        <a:latin typeface="+mn-lt"/>
        <a:ea typeface="+mn-ea"/>
        <a:cs typeface="+mn-cs"/>
      </a:defRPr>
    </a:lvl3pPr>
    <a:lvl4pPr marL="2738811" algn="l" defTabSz="1825874" rtl="0" eaLnBrk="1" latinLnBrk="0" hangingPunct="1">
      <a:defRPr sz="3594" kern="1200">
        <a:solidFill>
          <a:schemeClr val="tx1"/>
        </a:solidFill>
        <a:latin typeface="+mn-lt"/>
        <a:ea typeface="+mn-ea"/>
        <a:cs typeface="+mn-cs"/>
      </a:defRPr>
    </a:lvl4pPr>
    <a:lvl5pPr marL="3651748" algn="l" defTabSz="1825874" rtl="0" eaLnBrk="1" latinLnBrk="0" hangingPunct="1">
      <a:defRPr sz="3594" kern="1200">
        <a:solidFill>
          <a:schemeClr val="tx1"/>
        </a:solidFill>
        <a:latin typeface="+mn-lt"/>
        <a:ea typeface="+mn-ea"/>
        <a:cs typeface="+mn-cs"/>
      </a:defRPr>
    </a:lvl5pPr>
    <a:lvl6pPr marL="4564685" algn="l" defTabSz="1825874" rtl="0" eaLnBrk="1" latinLnBrk="0" hangingPunct="1">
      <a:defRPr sz="3594" kern="1200">
        <a:solidFill>
          <a:schemeClr val="tx1"/>
        </a:solidFill>
        <a:latin typeface="+mn-lt"/>
        <a:ea typeface="+mn-ea"/>
        <a:cs typeface="+mn-cs"/>
      </a:defRPr>
    </a:lvl6pPr>
    <a:lvl7pPr marL="5477622" algn="l" defTabSz="1825874" rtl="0" eaLnBrk="1" latinLnBrk="0" hangingPunct="1">
      <a:defRPr sz="3594" kern="1200">
        <a:solidFill>
          <a:schemeClr val="tx1"/>
        </a:solidFill>
        <a:latin typeface="+mn-lt"/>
        <a:ea typeface="+mn-ea"/>
        <a:cs typeface="+mn-cs"/>
      </a:defRPr>
    </a:lvl7pPr>
    <a:lvl8pPr marL="6390559" algn="l" defTabSz="1825874" rtl="0" eaLnBrk="1" latinLnBrk="0" hangingPunct="1">
      <a:defRPr sz="3594" kern="1200">
        <a:solidFill>
          <a:schemeClr val="tx1"/>
        </a:solidFill>
        <a:latin typeface="+mn-lt"/>
        <a:ea typeface="+mn-ea"/>
        <a:cs typeface="+mn-cs"/>
      </a:defRPr>
    </a:lvl8pPr>
    <a:lvl9pPr marL="7303496" algn="l" defTabSz="1825874" rtl="0" eaLnBrk="1" latinLnBrk="0" hangingPunct="1">
      <a:defRPr sz="359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3" autoAdjust="0"/>
    <p:restoredTop sz="89729" autoAdjust="0"/>
  </p:normalViewPr>
  <p:slideViewPr>
    <p:cSldViewPr snapToGrid="0">
      <p:cViewPr>
        <p:scale>
          <a:sx n="26" d="100"/>
          <a:sy n="26" d="100"/>
        </p:scale>
        <p:origin x="-612" y="-48"/>
      </p:cViewPr>
      <p:guideLst>
        <p:guide orient="horz" pos="4320"/>
        <p:guide pos="76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D269F-12A6-416C-AB03-FF59386AFF2D}" type="doc">
      <dgm:prSet loTypeId="urn:microsoft.com/office/officeart/2005/8/layout/equation1" loCatId="process" qsTypeId="urn:microsoft.com/office/officeart/2005/8/quickstyle/simple5" qsCatId="simple" csTypeId="urn:microsoft.com/office/officeart/2005/8/colors/colorful2" csCatId="colorful" phldr="1"/>
      <dgm:spPr/>
    </dgm:pt>
    <dgm:pt modelId="{33E8B590-5C9A-4363-BB71-5791E7E6797B}">
      <dgm:prSet phldrT="[Text]"/>
      <dgm:spPr/>
      <dgm:t>
        <a:bodyPr/>
        <a:lstStyle/>
        <a:p>
          <a:r>
            <a:rPr lang="en-US" dirty="0" smtClean="0"/>
            <a:t>creative thinking	</a:t>
          </a:r>
          <a:endParaRPr lang="en-US" dirty="0"/>
        </a:p>
      </dgm:t>
    </dgm:pt>
    <dgm:pt modelId="{98E496CD-D82E-4A5F-9659-EA114AC3A2F5}" type="parTrans" cxnId="{DAFE67FE-73E1-4332-BF66-B514B530989B}">
      <dgm:prSet/>
      <dgm:spPr/>
      <dgm:t>
        <a:bodyPr/>
        <a:lstStyle/>
        <a:p>
          <a:endParaRPr lang="en-US"/>
        </a:p>
      </dgm:t>
    </dgm:pt>
    <dgm:pt modelId="{9A040953-BEFD-4BEB-B9FC-DEACDC077117}" type="sibTrans" cxnId="{DAFE67FE-73E1-4332-BF66-B514B530989B}">
      <dgm:prSet/>
      <dgm:spPr/>
      <dgm:t>
        <a:bodyPr/>
        <a:lstStyle/>
        <a:p>
          <a:endParaRPr lang="en-US"/>
        </a:p>
      </dgm:t>
    </dgm:pt>
    <dgm:pt modelId="{DE15CCB2-200B-4E5A-8A15-09A49ED2546F}">
      <dgm:prSet phldrT="[Text]"/>
      <dgm:spPr/>
      <dgm:t>
        <a:bodyPr/>
        <a:lstStyle/>
        <a:p>
          <a:r>
            <a:rPr lang="en-US" dirty="0" smtClean="0"/>
            <a:t>critical thinking </a:t>
          </a:r>
          <a:endParaRPr lang="en-US" dirty="0"/>
        </a:p>
      </dgm:t>
    </dgm:pt>
    <dgm:pt modelId="{0F114533-D4A7-4D9D-8343-8B44478F8B21}" type="parTrans" cxnId="{1B4B6CAD-118F-46E9-B590-444B6662EAEF}">
      <dgm:prSet/>
      <dgm:spPr/>
      <dgm:t>
        <a:bodyPr/>
        <a:lstStyle/>
        <a:p>
          <a:endParaRPr lang="en-US"/>
        </a:p>
      </dgm:t>
    </dgm:pt>
    <dgm:pt modelId="{F7357249-55E1-4100-BC47-209FE87FCB07}" type="sibTrans" cxnId="{1B4B6CAD-118F-46E9-B590-444B6662EAEF}">
      <dgm:prSet/>
      <dgm:spPr/>
      <dgm:t>
        <a:bodyPr/>
        <a:lstStyle/>
        <a:p>
          <a:endParaRPr lang="en-US"/>
        </a:p>
      </dgm:t>
    </dgm:pt>
    <dgm:pt modelId="{FF8AC598-32B6-4416-84CB-40CF58EC02BA}">
      <dgm:prSet phldrT="[Text]"/>
      <dgm:spPr/>
      <dgm:t>
        <a:bodyPr/>
        <a:lstStyle/>
        <a:p>
          <a:r>
            <a:rPr lang="en-US" dirty="0" smtClean="0"/>
            <a:t>innovation</a:t>
          </a:r>
          <a:endParaRPr lang="en-US" dirty="0"/>
        </a:p>
      </dgm:t>
    </dgm:pt>
    <dgm:pt modelId="{C95DEB41-C365-42C3-A286-0DBF80ABA435}" type="parTrans" cxnId="{35577413-7233-43A3-9C68-C1FE26575DE2}">
      <dgm:prSet/>
      <dgm:spPr/>
      <dgm:t>
        <a:bodyPr/>
        <a:lstStyle/>
        <a:p>
          <a:endParaRPr lang="en-US"/>
        </a:p>
      </dgm:t>
    </dgm:pt>
    <dgm:pt modelId="{94969637-F51D-4BBB-874C-17ACDA54E86A}" type="sibTrans" cxnId="{35577413-7233-43A3-9C68-C1FE26575DE2}">
      <dgm:prSet/>
      <dgm:spPr/>
      <dgm:t>
        <a:bodyPr/>
        <a:lstStyle/>
        <a:p>
          <a:endParaRPr lang="en-US"/>
        </a:p>
      </dgm:t>
    </dgm:pt>
    <dgm:pt modelId="{0ECD7E2B-65D4-4605-9BB7-5447587BF4CC}">
      <dgm:prSet phldrT="[Text]"/>
      <dgm:spPr/>
      <dgm:t>
        <a:bodyPr/>
        <a:lstStyle/>
        <a:p>
          <a:r>
            <a:rPr lang="en-US" dirty="0" smtClean="0"/>
            <a:t>courage to take a chance</a:t>
          </a:r>
          <a:endParaRPr lang="en-US" dirty="0"/>
        </a:p>
      </dgm:t>
    </dgm:pt>
    <dgm:pt modelId="{15429980-DED3-4432-A676-C1847758943C}" type="parTrans" cxnId="{551A77CE-AE25-44C8-8DF2-7CB8D490E44C}">
      <dgm:prSet/>
      <dgm:spPr/>
      <dgm:t>
        <a:bodyPr/>
        <a:lstStyle/>
        <a:p>
          <a:endParaRPr lang="en-US"/>
        </a:p>
      </dgm:t>
    </dgm:pt>
    <dgm:pt modelId="{44D9E359-6082-4018-8741-BC50A576191A}" type="sibTrans" cxnId="{551A77CE-AE25-44C8-8DF2-7CB8D490E44C}">
      <dgm:prSet/>
      <dgm:spPr/>
      <dgm:t>
        <a:bodyPr/>
        <a:lstStyle/>
        <a:p>
          <a:endParaRPr lang="en-US"/>
        </a:p>
      </dgm:t>
    </dgm:pt>
    <dgm:pt modelId="{0D2D03DF-2DD6-4DAC-814A-62ABAB0FD761}" type="pres">
      <dgm:prSet presAssocID="{D7CD269F-12A6-416C-AB03-FF59386AFF2D}" presName="linearFlow" presStyleCnt="0">
        <dgm:presLayoutVars>
          <dgm:dir/>
          <dgm:resizeHandles val="exact"/>
        </dgm:presLayoutVars>
      </dgm:prSet>
      <dgm:spPr/>
    </dgm:pt>
    <dgm:pt modelId="{CED08ECF-B6B9-4D82-ADDA-3E09142F0A92}" type="pres">
      <dgm:prSet presAssocID="{33E8B590-5C9A-4363-BB71-5791E7E6797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5CF3F-D3A0-450F-A1FF-5E46C3CF5AF8}" type="pres">
      <dgm:prSet presAssocID="{9A040953-BEFD-4BEB-B9FC-DEACDC077117}" presName="spacerL" presStyleCnt="0"/>
      <dgm:spPr/>
    </dgm:pt>
    <dgm:pt modelId="{08640643-F7F8-4393-89F0-F5A3F74F2ED2}" type="pres">
      <dgm:prSet presAssocID="{9A040953-BEFD-4BEB-B9FC-DEACDC07711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6A1D3DC-EC56-4E39-8478-DC154A22664C}" type="pres">
      <dgm:prSet presAssocID="{9A040953-BEFD-4BEB-B9FC-DEACDC077117}" presName="spacerR" presStyleCnt="0"/>
      <dgm:spPr/>
    </dgm:pt>
    <dgm:pt modelId="{6C333C66-E6E9-48BA-BBB2-671058E6E6DD}" type="pres">
      <dgm:prSet presAssocID="{DE15CCB2-200B-4E5A-8A15-09A49ED2546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ED65C-55F1-46E5-B851-6DD63E6DAEC3}" type="pres">
      <dgm:prSet presAssocID="{F7357249-55E1-4100-BC47-209FE87FCB07}" presName="spacerL" presStyleCnt="0"/>
      <dgm:spPr/>
    </dgm:pt>
    <dgm:pt modelId="{1A88E305-0B6B-4594-A916-EE83EB531791}" type="pres">
      <dgm:prSet presAssocID="{F7357249-55E1-4100-BC47-209FE87FCB07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4B9FC7B-516B-4877-B46A-CB8DC83D6CEB}" type="pres">
      <dgm:prSet presAssocID="{F7357249-55E1-4100-BC47-209FE87FCB07}" presName="spacerR" presStyleCnt="0"/>
      <dgm:spPr/>
    </dgm:pt>
    <dgm:pt modelId="{94A62656-8354-4505-88BD-98D8881C10B7}" type="pres">
      <dgm:prSet presAssocID="{0ECD7E2B-65D4-4605-9BB7-5447587BF4C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D460E-DE09-42D0-84D2-999D5018507F}" type="pres">
      <dgm:prSet presAssocID="{44D9E359-6082-4018-8741-BC50A576191A}" presName="spacerL" presStyleCnt="0"/>
      <dgm:spPr/>
    </dgm:pt>
    <dgm:pt modelId="{3D878807-DEDD-4BF6-B6BF-689706BA4B4B}" type="pres">
      <dgm:prSet presAssocID="{44D9E359-6082-4018-8741-BC50A576191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26232F1F-9099-4BCA-8B2A-B52B74A701D1}" type="pres">
      <dgm:prSet presAssocID="{44D9E359-6082-4018-8741-BC50A576191A}" presName="spacerR" presStyleCnt="0"/>
      <dgm:spPr/>
    </dgm:pt>
    <dgm:pt modelId="{DE44B257-1A61-4FE2-A5E1-33FECFBA8725}" type="pres">
      <dgm:prSet presAssocID="{FF8AC598-32B6-4416-84CB-40CF58EC02B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1CDD69-CA04-4771-B2F1-D8F338E7BE44}" type="presOf" srcId="{0ECD7E2B-65D4-4605-9BB7-5447587BF4CC}" destId="{94A62656-8354-4505-88BD-98D8881C10B7}" srcOrd="0" destOrd="0" presId="urn:microsoft.com/office/officeart/2005/8/layout/equation1"/>
    <dgm:cxn modelId="{DAFE67FE-73E1-4332-BF66-B514B530989B}" srcId="{D7CD269F-12A6-416C-AB03-FF59386AFF2D}" destId="{33E8B590-5C9A-4363-BB71-5791E7E6797B}" srcOrd="0" destOrd="0" parTransId="{98E496CD-D82E-4A5F-9659-EA114AC3A2F5}" sibTransId="{9A040953-BEFD-4BEB-B9FC-DEACDC077117}"/>
    <dgm:cxn modelId="{35577413-7233-43A3-9C68-C1FE26575DE2}" srcId="{D7CD269F-12A6-416C-AB03-FF59386AFF2D}" destId="{FF8AC598-32B6-4416-84CB-40CF58EC02BA}" srcOrd="3" destOrd="0" parTransId="{C95DEB41-C365-42C3-A286-0DBF80ABA435}" sibTransId="{94969637-F51D-4BBB-874C-17ACDA54E86A}"/>
    <dgm:cxn modelId="{F3E7DFE8-E96D-44DA-B9C1-F22A7203EA3E}" type="presOf" srcId="{F7357249-55E1-4100-BC47-209FE87FCB07}" destId="{1A88E305-0B6B-4594-A916-EE83EB531791}" srcOrd="0" destOrd="0" presId="urn:microsoft.com/office/officeart/2005/8/layout/equation1"/>
    <dgm:cxn modelId="{0C4DE78D-7B3C-4D67-90BD-EED4DDEC9D63}" type="presOf" srcId="{33E8B590-5C9A-4363-BB71-5791E7E6797B}" destId="{CED08ECF-B6B9-4D82-ADDA-3E09142F0A92}" srcOrd="0" destOrd="0" presId="urn:microsoft.com/office/officeart/2005/8/layout/equation1"/>
    <dgm:cxn modelId="{5616A8B8-6164-42ED-BDD1-2FF9F482540E}" type="presOf" srcId="{44D9E359-6082-4018-8741-BC50A576191A}" destId="{3D878807-DEDD-4BF6-B6BF-689706BA4B4B}" srcOrd="0" destOrd="0" presId="urn:microsoft.com/office/officeart/2005/8/layout/equation1"/>
    <dgm:cxn modelId="{B6719450-FD8F-4DDB-B86F-EC31864B12F9}" type="presOf" srcId="{DE15CCB2-200B-4E5A-8A15-09A49ED2546F}" destId="{6C333C66-E6E9-48BA-BBB2-671058E6E6DD}" srcOrd="0" destOrd="0" presId="urn:microsoft.com/office/officeart/2005/8/layout/equation1"/>
    <dgm:cxn modelId="{BD8BDAAC-DD41-412D-9262-40AA5D2E6C10}" type="presOf" srcId="{9A040953-BEFD-4BEB-B9FC-DEACDC077117}" destId="{08640643-F7F8-4393-89F0-F5A3F74F2ED2}" srcOrd="0" destOrd="0" presId="urn:microsoft.com/office/officeart/2005/8/layout/equation1"/>
    <dgm:cxn modelId="{A3E9A0CF-F59A-45CF-A6F5-1354674329F5}" type="presOf" srcId="{FF8AC598-32B6-4416-84CB-40CF58EC02BA}" destId="{DE44B257-1A61-4FE2-A5E1-33FECFBA8725}" srcOrd="0" destOrd="0" presId="urn:microsoft.com/office/officeart/2005/8/layout/equation1"/>
    <dgm:cxn modelId="{B6FE3CD0-5B1D-4561-B679-6B3E75DE08C9}" type="presOf" srcId="{D7CD269F-12A6-416C-AB03-FF59386AFF2D}" destId="{0D2D03DF-2DD6-4DAC-814A-62ABAB0FD761}" srcOrd="0" destOrd="0" presId="urn:microsoft.com/office/officeart/2005/8/layout/equation1"/>
    <dgm:cxn modelId="{551A77CE-AE25-44C8-8DF2-7CB8D490E44C}" srcId="{D7CD269F-12A6-416C-AB03-FF59386AFF2D}" destId="{0ECD7E2B-65D4-4605-9BB7-5447587BF4CC}" srcOrd="2" destOrd="0" parTransId="{15429980-DED3-4432-A676-C1847758943C}" sibTransId="{44D9E359-6082-4018-8741-BC50A576191A}"/>
    <dgm:cxn modelId="{1B4B6CAD-118F-46E9-B590-444B6662EAEF}" srcId="{D7CD269F-12A6-416C-AB03-FF59386AFF2D}" destId="{DE15CCB2-200B-4E5A-8A15-09A49ED2546F}" srcOrd="1" destOrd="0" parTransId="{0F114533-D4A7-4D9D-8343-8B44478F8B21}" sibTransId="{F7357249-55E1-4100-BC47-209FE87FCB07}"/>
    <dgm:cxn modelId="{6F9B5E21-064F-41EB-9204-99E2916721D2}" type="presParOf" srcId="{0D2D03DF-2DD6-4DAC-814A-62ABAB0FD761}" destId="{CED08ECF-B6B9-4D82-ADDA-3E09142F0A92}" srcOrd="0" destOrd="0" presId="urn:microsoft.com/office/officeart/2005/8/layout/equation1"/>
    <dgm:cxn modelId="{F03BC2B9-4356-49B3-BC15-4BFCF1D797ED}" type="presParOf" srcId="{0D2D03DF-2DD6-4DAC-814A-62ABAB0FD761}" destId="{E3E5CF3F-D3A0-450F-A1FF-5E46C3CF5AF8}" srcOrd="1" destOrd="0" presId="urn:microsoft.com/office/officeart/2005/8/layout/equation1"/>
    <dgm:cxn modelId="{F583B3EF-1BD8-4B76-87C3-E393D5D46D96}" type="presParOf" srcId="{0D2D03DF-2DD6-4DAC-814A-62ABAB0FD761}" destId="{08640643-F7F8-4393-89F0-F5A3F74F2ED2}" srcOrd="2" destOrd="0" presId="urn:microsoft.com/office/officeart/2005/8/layout/equation1"/>
    <dgm:cxn modelId="{2C4B2C73-E807-44E1-963D-22D717E14717}" type="presParOf" srcId="{0D2D03DF-2DD6-4DAC-814A-62ABAB0FD761}" destId="{56A1D3DC-EC56-4E39-8478-DC154A22664C}" srcOrd="3" destOrd="0" presId="urn:microsoft.com/office/officeart/2005/8/layout/equation1"/>
    <dgm:cxn modelId="{23E6D5FE-8A0E-4BEE-9427-29823E989858}" type="presParOf" srcId="{0D2D03DF-2DD6-4DAC-814A-62ABAB0FD761}" destId="{6C333C66-E6E9-48BA-BBB2-671058E6E6DD}" srcOrd="4" destOrd="0" presId="urn:microsoft.com/office/officeart/2005/8/layout/equation1"/>
    <dgm:cxn modelId="{604A8500-B176-4C54-BABF-9EA10CB6A472}" type="presParOf" srcId="{0D2D03DF-2DD6-4DAC-814A-62ABAB0FD761}" destId="{CCCED65C-55F1-46E5-B851-6DD63E6DAEC3}" srcOrd="5" destOrd="0" presId="urn:microsoft.com/office/officeart/2005/8/layout/equation1"/>
    <dgm:cxn modelId="{6BA52CDE-C0B5-45AF-8797-013FC8BA409E}" type="presParOf" srcId="{0D2D03DF-2DD6-4DAC-814A-62ABAB0FD761}" destId="{1A88E305-0B6B-4594-A916-EE83EB531791}" srcOrd="6" destOrd="0" presId="urn:microsoft.com/office/officeart/2005/8/layout/equation1"/>
    <dgm:cxn modelId="{5E9691A2-E270-4BCC-8FBA-CE1EDB1B93CB}" type="presParOf" srcId="{0D2D03DF-2DD6-4DAC-814A-62ABAB0FD761}" destId="{04B9FC7B-516B-4877-B46A-CB8DC83D6CEB}" srcOrd="7" destOrd="0" presId="urn:microsoft.com/office/officeart/2005/8/layout/equation1"/>
    <dgm:cxn modelId="{14AAA046-9B09-47D9-BEB9-99DAA46461F7}" type="presParOf" srcId="{0D2D03DF-2DD6-4DAC-814A-62ABAB0FD761}" destId="{94A62656-8354-4505-88BD-98D8881C10B7}" srcOrd="8" destOrd="0" presId="urn:microsoft.com/office/officeart/2005/8/layout/equation1"/>
    <dgm:cxn modelId="{358BB091-7E2C-4729-A50E-FB053A25384F}" type="presParOf" srcId="{0D2D03DF-2DD6-4DAC-814A-62ABAB0FD761}" destId="{394D460E-DE09-42D0-84D2-999D5018507F}" srcOrd="9" destOrd="0" presId="urn:microsoft.com/office/officeart/2005/8/layout/equation1"/>
    <dgm:cxn modelId="{6231CBB3-9FA7-4807-A2AF-FF0CCCACB09B}" type="presParOf" srcId="{0D2D03DF-2DD6-4DAC-814A-62ABAB0FD761}" destId="{3D878807-DEDD-4BF6-B6BF-689706BA4B4B}" srcOrd="10" destOrd="0" presId="urn:microsoft.com/office/officeart/2005/8/layout/equation1"/>
    <dgm:cxn modelId="{13547490-41D6-4AE1-B522-8FF7BC599865}" type="presParOf" srcId="{0D2D03DF-2DD6-4DAC-814A-62ABAB0FD761}" destId="{26232F1F-9099-4BCA-8B2A-B52B74A701D1}" srcOrd="11" destOrd="0" presId="urn:microsoft.com/office/officeart/2005/8/layout/equation1"/>
    <dgm:cxn modelId="{178A4627-B15B-4028-9D41-C6A9BD3BD248}" type="presParOf" srcId="{0D2D03DF-2DD6-4DAC-814A-62ABAB0FD761}" destId="{DE44B257-1A61-4FE2-A5E1-33FECFBA8725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08ECF-B6B9-4D82-ADDA-3E09142F0A92}">
      <dsp:nvSpPr>
        <dsp:cNvPr id="0" name=""/>
        <dsp:cNvSpPr/>
      </dsp:nvSpPr>
      <dsp:spPr>
        <a:xfrm>
          <a:off x="13330" y="3104231"/>
          <a:ext cx="3703420" cy="370342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creative thinking	</a:t>
          </a:r>
          <a:endParaRPr lang="en-US" sz="4500" kern="1200" dirty="0"/>
        </a:p>
      </dsp:txBody>
      <dsp:txXfrm>
        <a:off x="555683" y="3646584"/>
        <a:ext cx="2618714" cy="2618714"/>
      </dsp:txXfrm>
    </dsp:sp>
    <dsp:sp modelId="{08640643-F7F8-4393-89F0-F5A3F74F2ED2}">
      <dsp:nvSpPr>
        <dsp:cNvPr id="0" name=""/>
        <dsp:cNvSpPr/>
      </dsp:nvSpPr>
      <dsp:spPr>
        <a:xfrm>
          <a:off x="4017468" y="3881950"/>
          <a:ext cx="2147983" cy="2147983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302183" y="4703339"/>
        <a:ext cx="1578553" cy="505205"/>
      </dsp:txXfrm>
    </dsp:sp>
    <dsp:sp modelId="{6C333C66-E6E9-48BA-BBB2-671058E6E6DD}">
      <dsp:nvSpPr>
        <dsp:cNvPr id="0" name=""/>
        <dsp:cNvSpPr/>
      </dsp:nvSpPr>
      <dsp:spPr>
        <a:xfrm>
          <a:off x="6466169" y="3104231"/>
          <a:ext cx="3703420" cy="3703420"/>
        </a:xfrm>
        <a:prstGeom prst="ellips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critical thinking </a:t>
          </a:r>
          <a:endParaRPr lang="en-US" sz="4500" kern="1200" dirty="0"/>
        </a:p>
      </dsp:txBody>
      <dsp:txXfrm>
        <a:off x="7008522" y="3646584"/>
        <a:ext cx="2618714" cy="2618714"/>
      </dsp:txXfrm>
    </dsp:sp>
    <dsp:sp modelId="{1A88E305-0B6B-4594-A916-EE83EB531791}">
      <dsp:nvSpPr>
        <dsp:cNvPr id="0" name=""/>
        <dsp:cNvSpPr/>
      </dsp:nvSpPr>
      <dsp:spPr>
        <a:xfrm>
          <a:off x="10470307" y="3881950"/>
          <a:ext cx="2147983" cy="2147983"/>
        </a:xfrm>
        <a:prstGeom prst="mathPlus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10755022" y="4703339"/>
        <a:ext cx="1578553" cy="505205"/>
      </dsp:txXfrm>
    </dsp:sp>
    <dsp:sp modelId="{94A62656-8354-4505-88BD-98D8881C10B7}">
      <dsp:nvSpPr>
        <dsp:cNvPr id="0" name=""/>
        <dsp:cNvSpPr/>
      </dsp:nvSpPr>
      <dsp:spPr>
        <a:xfrm>
          <a:off x="12919009" y="3104231"/>
          <a:ext cx="3703420" cy="3703420"/>
        </a:xfrm>
        <a:prstGeom prst="ellips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courage to take a chance</a:t>
          </a:r>
          <a:endParaRPr lang="en-US" sz="4500" kern="1200" dirty="0"/>
        </a:p>
      </dsp:txBody>
      <dsp:txXfrm>
        <a:off x="13461362" y="3646584"/>
        <a:ext cx="2618714" cy="2618714"/>
      </dsp:txXfrm>
    </dsp:sp>
    <dsp:sp modelId="{3D878807-DEDD-4BF6-B6BF-689706BA4B4B}">
      <dsp:nvSpPr>
        <dsp:cNvPr id="0" name=""/>
        <dsp:cNvSpPr/>
      </dsp:nvSpPr>
      <dsp:spPr>
        <a:xfrm>
          <a:off x="16923147" y="3881950"/>
          <a:ext cx="2147983" cy="2147983"/>
        </a:xfrm>
        <a:prstGeom prst="mathEqual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/>
        </a:p>
      </dsp:txBody>
      <dsp:txXfrm>
        <a:off x="17207862" y="4324434"/>
        <a:ext cx="1578553" cy="1263015"/>
      </dsp:txXfrm>
    </dsp:sp>
    <dsp:sp modelId="{DE44B257-1A61-4FE2-A5E1-33FECFBA8725}">
      <dsp:nvSpPr>
        <dsp:cNvPr id="0" name=""/>
        <dsp:cNvSpPr/>
      </dsp:nvSpPr>
      <dsp:spPr>
        <a:xfrm>
          <a:off x="19371848" y="3104231"/>
          <a:ext cx="3703420" cy="3703420"/>
        </a:xfrm>
        <a:prstGeom prst="ellips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innovation</a:t>
          </a:r>
          <a:endParaRPr lang="en-US" sz="4500" kern="1200" dirty="0"/>
        </a:p>
      </dsp:txBody>
      <dsp:txXfrm>
        <a:off x="19914201" y="3646584"/>
        <a:ext cx="2618714" cy="2618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A6175-7CB7-4ED9-AABA-1AA914F9C8A6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9E738-0617-4762-B33C-F449D0CFB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2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9E738-0617-4762-B33C-F449D0CFB7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47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n-CA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et’s have a look at what we’re talking about.</a:t>
            </a:r>
          </a:p>
          <a:p>
            <a:endParaRPr lang="en-CA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going to take you through a demo site and explain some of the key differences with Adapt courses and how in unchains us from some of the old constraints…</a:t>
            </a:r>
          </a:p>
          <a:p>
            <a:endParaRPr lang="en-CA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Using the framework you can create a </a:t>
            </a:r>
            <a:r>
              <a:rPr lang="en-US" baseline="0" dirty="0" smtClean="0"/>
              <a:t>responsive experience with conventional learning connectivity.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 key features:</a:t>
            </a:r>
          </a:p>
          <a:p>
            <a:endParaRPr lang="en-US" dirty="0" smtClean="0"/>
          </a:p>
          <a:p>
            <a:r>
              <a:rPr lang="en-US" dirty="0" smtClean="0"/>
              <a:t>Demo Deep</a:t>
            </a:r>
            <a:r>
              <a:rPr lang="en-US" baseline="0" dirty="0" smtClean="0"/>
              <a:t> Scrolling:</a:t>
            </a:r>
            <a:endParaRPr lang="en-US" dirty="0" smtClean="0"/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and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biggest difference is navigation -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scrolling page design offers navigation more natural and in sync with modern web experiences - which learners demand. </a:t>
            </a: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ensure traditional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tracking – there is c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ompletion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tracking on course and component level which is triggered when a learner interacts with an area of a course.</a:t>
            </a:r>
          </a:p>
          <a:p>
            <a:endParaRPr lang="en-CA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 progress bar and menu w/ progress bar.</a:t>
            </a:r>
          </a:p>
          <a:p>
            <a:endParaRPr lang="en-CA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immersive feeling can be achieved with graphics that fill pages widths and adjust as required across devices.</a:t>
            </a: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 Components: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than using a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templated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approach to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elearning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design, Adapt utilises a flexible mix of components that can be combined seamlessly to provide a </a:t>
            </a:r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fantastic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 experience across all devices.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 of the components as building blocks that have already been programmed to work across device view port widths.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 Hotspot, accordion, narrative sliders, and media components.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 page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widths: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developed version means learning is easier to build, test and maintain.</a:t>
            </a: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Assessment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 page: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Adapt offers great assessing functionality that’s constantly improving!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162F1-FF4F-3948-9AD3-D66D5336CD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2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kids playing tag don’t require a rule book, its easy to get involved and play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Navigating through content can be intuitive, individual learning paths by role are easy to interact with. Touch navigation and deep scrolling create a familiar and comfortable learning experience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162F1-FF4F-3948-9AD3-D66D5336CD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0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 be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Snackable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—easy to digest</a:t>
            </a: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 can be consumed in any environment and in any timeframe—in the moment learning—taking advantage of opportunities as learning is needed and as learners need access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learning bites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 info is divided into chunks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1" baseline="0" dirty="0" smtClean="0">
                <a:solidFill>
                  <a:schemeClr val="tx2"/>
                </a:solidFill>
              </a:rPr>
              <a:t>Spaced learning: delivering a learning piece and then people become experts and then forgot it. Learn something and then retain it when they need it.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162F1-FF4F-3948-9AD3-D66D5336CD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4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Seamless – interact with your environment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CA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have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build a Seamless environment. Adapt allows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to create a landscape that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allow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zooming up, down, left, right and exploring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deep scrolling into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landscape.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starting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a desktop at work, moving to a tablet on the train, finishing on your sofa on your phone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chunks can be threaded together into a continuous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stream, agile modules link together without having to go in and out of the LMS UI – it promotes a Netflix type of experience  engaging the learner to continue with more than one episode)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162F1-FF4F-3948-9AD3-D66D5336CD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31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 and secure environment is paramount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responsive environment must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 provide tracking, be locked down, scoring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must provide a s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afety net for the organization and learning and development group and the learner.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 the requirements that all stakeholders can be comfortable in knowing that going forward with this approach keeps you safe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 –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secure locked down environment with full tracking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162F1-FF4F-3948-9AD3-D66D5336CD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43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free to t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 a story—not just a page turner—but a simple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story that p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eople can connect to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Adapt puts the story back into learning.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content developers we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give you the freedom to design and write your story any way you want.</a:t>
            </a: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allows you to f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ully manage the learner experience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importantly make them want more. To feel a connection to the story and beyond to the organization to your goals.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162F1-FF4F-3948-9AD3-D66D5336CD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09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learner is #6.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162F1-FF4F-3948-9AD3-D66D5336CD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2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n-CA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et’s have a look at what we’re talking about.</a:t>
            </a:r>
          </a:p>
          <a:p>
            <a:endParaRPr lang="en-CA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going to take you through a demo site and explain some of the key differences with Adapt courses and how in unchains us from some of the old constraints…</a:t>
            </a:r>
          </a:p>
          <a:p>
            <a:endParaRPr lang="en-CA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Using the framework you can create a </a:t>
            </a:r>
            <a:r>
              <a:rPr lang="en-US" baseline="0" dirty="0" smtClean="0"/>
              <a:t>responsive experience with conventional learning connectivity.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 key features:</a:t>
            </a:r>
          </a:p>
          <a:p>
            <a:endParaRPr lang="en-US" dirty="0" smtClean="0"/>
          </a:p>
          <a:p>
            <a:r>
              <a:rPr lang="en-US" dirty="0" smtClean="0"/>
              <a:t>Demo Deep</a:t>
            </a:r>
            <a:r>
              <a:rPr lang="en-US" baseline="0" dirty="0" smtClean="0"/>
              <a:t> Scrolling:</a:t>
            </a:r>
            <a:endParaRPr lang="en-US" dirty="0" smtClean="0"/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and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biggest difference is navigation -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scrolling page design offers navigation more natural and in sync with modern web experiences - which learners demand. </a:t>
            </a: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ensure traditional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tracking – there is c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ompletion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tracking on course and component level which is triggered when a learner interacts with an area of a course.</a:t>
            </a:r>
          </a:p>
          <a:p>
            <a:endParaRPr lang="en-CA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 progress bar and menu w/ progress bar.</a:t>
            </a:r>
          </a:p>
          <a:p>
            <a:endParaRPr lang="en-CA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immersive feeling can be achieved with graphics that fill pages widths and adjust as required across devices.</a:t>
            </a: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 Components: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than using a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templated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approach to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elearning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design, Adapt utilises a flexible mix of components that can be combined seamlessly to provide a </a:t>
            </a:r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fantastic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 experience across all devices.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 of the components as building blocks that have already been programmed to work across device view port widths.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 Hotspot, accordion, narrative sliders, and media components.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 page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widths: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developed version means learning is easier to build, test and maintain.</a:t>
            </a: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Assessment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 page: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Adapt offers great assessing functionality that’s constantly improving!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162F1-FF4F-3948-9AD3-D66D5336CD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2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0460" y="2244726"/>
            <a:ext cx="18242756" cy="4775200"/>
          </a:xfrm>
        </p:spPr>
        <p:txBody>
          <a:bodyPr anchor="b"/>
          <a:lstStyle>
            <a:lvl1pPr algn="ctr">
              <a:defRPr sz="1197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0460" y="7204076"/>
            <a:ext cx="18242756" cy="3311524"/>
          </a:xfrm>
        </p:spPr>
        <p:txBody>
          <a:bodyPr/>
          <a:lstStyle>
            <a:lvl1pPr marL="0" indent="0" algn="ctr">
              <a:buNone/>
              <a:defRPr sz="4788"/>
            </a:lvl1pPr>
            <a:lvl2pPr marL="912160" indent="0" algn="ctr">
              <a:buNone/>
              <a:defRPr sz="3990"/>
            </a:lvl2pPr>
            <a:lvl3pPr marL="1824319" indent="0" algn="ctr">
              <a:buNone/>
              <a:defRPr sz="3591"/>
            </a:lvl3pPr>
            <a:lvl4pPr marL="2736479" indent="0" algn="ctr">
              <a:buNone/>
              <a:defRPr sz="3192"/>
            </a:lvl4pPr>
            <a:lvl5pPr marL="3648639" indent="0" algn="ctr">
              <a:buNone/>
              <a:defRPr sz="3192"/>
            </a:lvl5pPr>
            <a:lvl6pPr marL="4560799" indent="0" algn="ctr">
              <a:buNone/>
              <a:defRPr sz="3192"/>
            </a:lvl6pPr>
            <a:lvl7pPr marL="5472958" indent="0" algn="ctr">
              <a:buNone/>
              <a:defRPr sz="3192"/>
            </a:lvl7pPr>
            <a:lvl8pPr marL="6385118" indent="0" algn="ctr">
              <a:buNone/>
              <a:defRPr sz="3192"/>
            </a:lvl8pPr>
            <a:lvl9pPr marL="7297278" indent="0" algn="ctr">
              <a:buNone/>
              <a:defRPr sz="319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39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11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6630" y="730250"/>
            <a:ext cx="5244792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2253" y="730250"/>
            <a:ext cx="15430331" cy="116236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4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7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584" y="3419477"/>
            <a:ext cx="20979170" cy="5705474"/>
          </a:xfrm>
        </p:spPr>
        <p:txBody>
          <a:bodyPr anchor="b"/>
          <a:lstStyle>
            <a:lvl1pPr>
              <a:defRPr sz="1197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9584" y="9178927"/>
            <a:ext cx="20979170" cy="3000374"/>
          </a:xfrm>
        </p:spPr>
        <p:txBody>
          <a:bodyPr/>
          <a:lstStyle>
            <a:lvl1pPr marL="0" indent="0">
              <a:buNone/>
              <a:defRPr sz="4788">
                <a:solidFill>
                  <a:schemeClr val="tx1">
                    <a:tint val="75000"/>
                  </a:schemeClr>
                </a:solidFill>
              </a:defRPr>
            </a:lvl1pPr>
            <a:lvl2pPr marL="912160" indent="0">
              <a:buNone/>
              <a:defRPr sz="3990">
                <a:solidFill>
                  <a:schemeClr val="tx1">
                    <a:tint val="75000"/>
                  </a:schemeClr>
                </a:solidFill>
              </a:defRPr>
            </a:lvl2pPr>
            <a:lvl3pPr marL="1824319" indent="0">
              <a:buNone/>
              <a:defRPr sz="3591">
                <a:solidFill>
                  <a:schemeClr val="tx1">
                    <a:tint val="75000"/>
                  </a:schemeClr>
                </a:solidFill>
              </a:defRPr>
            </a:lvl3pPr>
            <a:lvl4pPr marL="2736479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8639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60799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295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511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727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43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2253" y="3651250"/>
            <a:ext cx="10337562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13860" y="3651250"/>
            <a:ext cx="10337562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1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421" y="730251"/>
            <a:ext cx="20979170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422" y="3362326"/>
            <a:ext cx="10290054" cy="1647824"/>
          </a:xfrm>
        </p:spPr>
        <p:txBody>
          <a:bodyPr anchor="b"/>
          <a:lstStyle>
            <a:lvl1pPr marL="0" indent="0">
              <a:buNone/>
              <a:defRPr sz="4788" b="1"/>
            </a:lvl1pPr>
            <a:lvl2pPr marL="912160" indent="0">
              <a:buNone/>
              <a:defRPr sz="3990" b="1"/>
            </a:lvl2pPr>
            <a:lvl3pPr marL="1824319" indent="0">
              <a:buNone/>
              <a:defRPr sz="3591" b="1"/>
            </a:lvl3pPr>
            <a:lvl4pPr marL="2736479" indent="0">
              <a:buNone/>
              <a:defRPr sz="3192" b="1"/>
            </a:lvl4pPr>
            <a:lvl5pPr marL="3648639" indent="0">
              <a:buNone/>
              <a:defRPr sz="3192" b="1"/>
            </a:lvl5pPr>
            <a:lvl6pPr marL="4560799" indent="0">
              <a:buNone/>
              <a:defRPr sz="3192" b="1"/>
            </a:lvl6pPr>
            <a:lvl7pPr marL="5472958" indent="0">
              <a:buNone/>
              <a:defRPr sz="3192" b="1"/>
            </a:lvl7pPr>
            <a:lvl8pPr marL="6385118" indent="0">
              <a:buNone/>
              <a:defRPr sz="3192" b="1"/>
            </a:lvl8pPr>
            <a:lvl9pPr marL="7297278" indent="0">
              <a:buNone/>
              <a:defRPr sz="319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5422" y="5010150"/>
            <a:ext cx="10290054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13860" y="3362326"/>
            <a:ext cx="10340730" cy="1647824"/>
          </a:xfrm>
        </p:spPr>
        <p:txBody>
          <a:bodyPr anchor="b"/>
          <a:lstStyle>
            <a:lvl1pPr marL="0" indent="0">
              <a:buNone/>
              <a:defRPr sz="4788" b="1"/>
            </a:lvl1pPr>
            <a:lvl2pPr marL="912160" indent="0">
              <a:buNone/>
              <a:defRPr sz="3990" b="1"/>
            </a:lvl2pPr>
            <a:lvl3pPr marL="1824319" indent="0">
              <a:buNone/>
              <a:defRPr sz="3591" b="1"/>
            </a:lvl3pPr>
            <a:lvl4pPr marL="2736479" indent="0">
              <a:buNone/>
              <a:defRPr sz="3192" b="1"/>
            </a:lvl4pPr>
            <a:lvl5pPr marL="3648639" indent="0">
              <a:buNone/>
              <a:defRPr sz="3192" b="1"/>
            </a:lvl5pPr>
            <a:lvl6pPr marL="4560799" indent="0">
              <a:buNone/>
              <a:defRPr sz="3192" b="1"/>
            </a:lvl6pPr>
            <a:lvl7pPr marL="5472958" indent="0">
              <a:buNone/>
              <a:defRPr sz="3192" b="1"/>
            </a:lvl7pPr>
            <a:lvl8pPr marL="6385118" indent="0">
              <a:buNone/>
              <a:defRPr sz="3192" b="1"/>
            </a:lvl8pPr>
            <a:lvl9pPr marL="7297278" indent="0">
              <a:buNone/>
              <a:defRPr sz="319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13860" y="5010150"/>
            <a:ext cx="10340730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52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498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422" y="914400"/>
            <a:ext cx="7845018" cy="3200400"/>
          </a:xfrm>
        </p:spPr>
        <p:txBody>
          <a:bodyPr anchor="b"/>
          <a:lstStyle>
            <a:lvl1pPr>
              <a:defRPr sz="63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0730" y="1974851"/>
            <a:ext cx="12313860" cy="9747250"/>
          </a:xfrm>
        </p:spPr>
        <p:txBody>
          <a:bodyPr/>
          <a:lstStyle>
            <a:lvl1pPr>
              <a:defRPr sz="6384"/>
            </a:lvl1pPr>
            <a:lvl2pPr>
              <a:defRPr sz="5586"/>
            </a:lvl2pPr>
            <a:lvl3pPr>
              <a:defRPr sz="4788"/>
            </a:lvl3pPr>
            <a:lvl4pPr>
              <a:defRPr sz="3990"/>
            </a:lvl4pPr>
            <a:lvl5pPr>
              <a:defRPr sz="3990"/>
            </a:lvl5pPr>
            <a:lvl6pPr>
              <a:defRPr sz="3990"/>
            </a:lvl6pPr>
            <a:lvl7pPr>
              <a:defRPr sz="3990"/>
            </a:lvl7pPr>
            <a:lvl8pPr>
              <a:defRPr sz="3990"/>
            </a:lvl8pPr>
            <a:lvl9pPr>
              <a:defRPr sz="39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5422" y="4114800"/>
            <a:ext cx="7845018" cy="7623176"/>
          </a:xfrm>
        </p:spPr>
        <p:txBody>
          <a:bodyPr/>
          <a:lstStyle>
            <a:lvl1pPr marL="0" indent="0">
              <a:buNone/>
              <a:defRPr sz="3192"/>
            </a:lvl1pPr>
            <a:lvl2pPr marL="912160" indent="0">
              <a:buNone/>
              <a:defRPr sz="2793"/>
            </a:lvl2pPr>
            <a:lvl3pPr marL="1824319" indent="0">
              <a:buNone/>
              <a:defRPr sz="2394"/>
            </a:lvl3pPr>
            <a:lvl4pPr marL="2736479" indent="0">
              <a:buNone/>
              <a:defRPr sz="1995"/>
            </a:lvl4pPr>
            <a:lvl5pPr marL="3648639" indent="0">
              <a:buNone/>
              <a:defRPr sz="1995"/>
            </a:lvl5pPr>
            <a:lvl6pPr marL="4560799" indent="0">
              <a:buNone/>
              <a:defRPr sz="1995"/>
            </a:lvl6pPr>
            <a:lvl7pPr marL="5472958" indent="0">
              <a:buNone/>
              <a:defRPr sz="1995"/>
            </a:lvl7pPr>
            <a:lvl8pPr marL="6385118" indent="0">
              <a:buNone/>
              <a:defRPr sz="1995"/>
            </a:lvl8pPr>
            <a:lvl9pPr marL="7297278" indent="0">
              <a:buNone/>
              <a:defRPr sz="19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16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422" y="914400"/>
            <a:ext cx="7845018" cy="3200400"/>
          </a:xfrm>
        </p:spPr>
        <p:txBody>
          <a:bodyPr anchor="b"/>
          <a:lstStyle>
            <a:lvl1pPr>
              <a:defRPr sz="63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40730" y="1974851"/>
            <a:ext cx="12313860" cy="9747250"/>
          </a:xfrm>
        </p:spPr>
        <p:txBody>
          <a:bodyPr anchor="t"/>
          <a:lstStyle>
            <a:lvl1pPr marL="0" indent="0">
              <a:buNone/>
              <a:defRPr sz="6384"/>
            </a:lvl1pPr>
            <a:lvl2pPr marL="912160" indent="0">
              <a:buNone/>
              <a:defRPr sz="5586"/>
            </a:lvl2pPr>
            <a:lvl3pPr marL="1824319" indent="0">
              <a:buNone/>
              <a:defRPr sz="4788"/>
            </a:lvl3pPr>
            <a:lvl4pPr marL="2736479" indent="0">
              <a:buNone/>
              <a:defRPr sz="3990"/>
            </a:lvl4pPr>
            <a:lvl5pPr marL="3648639" indent="0">
              <a:buNone/>
              <a:defRPr sz="3990"/>
            </a:lvl5pPr>
            <a:lvl6pPr marL="4560799" indent="0">
              <a:buNone/>
              <a:defRPr sz="3990"/>
            </a:lvl6pPr>
            <a:lvl7pPr marL="5472958" indent="0">
              <a:buNone/>
              <a:defRPr sz="3990"/>
            </a:lvl7pPr>
            <a:lvl8pPr marL="6385118" indent="0">
              <a:buNone/>
              <a:defRPr sz="3990"/>
            </a:lvl8pPr>
            <a:lvl9pPr marL="7297278" indent="0">
              <a:buNone/>
              <a:defRPr sz="399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5422" y="4114800"/>
            <a:ext cx="7845018" cy="7623176"/>
          </a:xfrm>
        </p:spPr>
        <p:txBody>
          <a:bodyPr/>
          <a:lstStyle>
            <a:lvl1pPr marL="0" indent="0">
              <a:buNone/>
              <a:defRPr sz="3192"/>
            </a:lvl1pPr>
            <a:lvl2pPr marL="912160" indent="0">
              <a:buNone/>
              <a:defRPr sz="2793"/>
            </a:lvl2pPr>
            <a:lvl3pPr marL="1824319" indent="0">
              <a:buNone/>
              <a:defRPr sz="2394"/>
            </a:lvl3pPr>
            <a:lvl4pPr marL="2736479" indent="0">
              <a:buNone/>
              <a:defRPr sz="1995"/>
            </a:lvl4pPr>
            <a:lvl5pPr marL="3648639" indent="0">
              <a:buNone/>
              <a:defRPr sz="1995"/>
            </a:lvl5pPr>
            <a:lvl6pPr marL="4560799" indent="0">
              <a:buNone/>
              <a:defRPr sz="1995"/>
            </a:lvl6pPr>
            <a:lvl7pPr marL="5472958" indent="0">
              <a:buNone/>
              <a:defRPr sz="1995"/>
            </a:lvl7pPr>
            <a:lvl8pPr marL="6385118" indent="0">
              <a:buNone/>
              <a:defRPr sz="1995"/>
            </a:lvl8pPr>
            <a:lvl9pPr marL="7297278" indent="0">
              <a:buNone/>
              <a:defRPr sz="19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8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2253" y="730251"/>
            <a:ext cx="2097917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253" y="3651250"/>
            <a:ext cx="2097917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2253" y="12712701"/>
            <a:ext cx="547282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E4EB0-3DA7-441D-BD00-9E27B98DACF2}" type="datetimeFigureOut">
              <a:rPr lang="en-US" smtClean="0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57218" y="12712701"/>
            <a:ext cx="820924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2909F-8B89-44A1-BE59-4904CE6C7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3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4319" rtl="0" eaLnBrk="1" latinLnBrk="0" hangingPunct="1">
        <a:lnSpc>
          <a:spcPct val="90000"/>
        </a:lnSpc>
        <a:spcBef>
          <a:spcPct val="0"/>
        </a:spcBef>
        <a:buNone/>
        <a:defRPr sz="87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80" indent="-456080" algn="l" defTabSz="1824319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6" kern="1200">
          <a:solidFill>
            <a:schemeClr val="tx1"/>
          </a:solidFill>
          <a:latin typeface="+mn-lt"/>
          <a:ea typeface="+mn-ea"/>
          <a:cs typeface="+mn-cs"/>
        </a:defRPr>
      </a:lvl1pPr>
      <a:lvl2pPr marL="1368240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4788" kern="1200">
          <a:solidFill>
            <a:schemeClr val="tx1"/>
          </a:solidFill>
          <a:latin typeface="+mn-lt"/>
          <a:ea typeface="+mn-ea"/>
          <a:cs typeface="+mn-cs"/>
        </a:defRPr>
      </a:lvl2pPr>
      <a:lvl3pPr marL="2280399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990" kern="1200">
          <a:solidFill>
            <a:schemeClr val="tx1"/>
          </a:solidFill>
          <a:latin typeface="+mn-lt"/>
          <a:ea typeface="+mn-ea"/>
          <a:cs typeface="+mn-cs"/>
        </a:defRPr>
      </a:lvl3pPr>
      <a:lvl4pPr marL="3192559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4pPr>
      <a:lvl5pPr marL="4104719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5pPr>
      <a:lvl6pPr marL="5016878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6pPr>
      <a:lvl7pPr marL="5929038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7pPr>
      <a:lvl8pPr marL="6841198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8pPr>
      <a:lvl9pPr marL="7753358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1pPr>
      <a:lvl2pPr marL="912160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2pPr>
      <a:lvl3pPr marL="1824319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3pPr>
      <a:lvl4pPr marL="2736479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4pPr>
      <a:lvl5pPr marL="3648639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5pPr>
      <a:lvl6pPr marL="4560799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6pPr>
      <a:lvl7pPr marL="5472958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7pPr>
      <a:lvl8pPr marL="6385118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8pPr>
      <a:lvl9pPr marL="7297278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40460" y="1259457"/>
            <a:ext cx="18698106" cy="11473132"/>
          </a:xfrm>
        </p:spPr>
        <p:txBody>
          <a:bodyPr>
            <a:normAutofit fontScale="92500" lnSpcReduction="10000"/>
          </a:bodyPr>
          <a:lstStyle/>
          <a:p>
            <a:pPr marL="914400" indent="-914400" algn="l">
              <a:buFont typeface="+mj-lt"/>
              <a:buAutoNum type="arabicPeriod"/>
            </a:pPr>
            <a:r>
              <a:rPr lang="en-US" dirty="0" smtClean="0"/>
              <a:t>Intro to gamified </a:t>
            </a:r>
            <a:r>
              <a:rPr lang="en-US" dirty="0" err="1" smtClean="0"/>
              <a:t>iLunch</a:t>
            </a:r>
            <a:endParaRPr lang="en-US" dirty="0" smtClean="0"/>
          </a:p>
          <a:p>
            <a:pPr marL="914400" indent="-914400" algn="l">
              <a:buFont typeface="+mj-lt"/>
              <a:buAutoNum type="arabicPeriod"/>
            </a:pPr>
            <a:r>
              <a:rPr lang="en-US" dirty="0" smtClean="0"/>
              <a:t>What are you trying to achieve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Value 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Determining value 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dirty="0" smtClean="0"/>
              <a:t>Why is eLearning in the state that it’s in now 	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Motivation of organization 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Cost benefit 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Old ways 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dirty="0" smtClean="0"/>
              <a:t>Spectrum of experiences 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Education design 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Personalized and adaptive 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Outcomes and validation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Workflow design 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dirty="0" smtClean="0"/>
              <a:t>Challenges 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Cost 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Perceived value </a:t>
            </a:r>
          </a:p>
          <a:p>
            <a:pPr marL="2738719" lvl="2" indent="-914400" algn="l">
              <a:buFont typeface="+mj-lt"/>
              <a:buAutoNum type="arabicPeriod"/>
            </a:pPr>
            <a:r>
              <a:rPr lang="en-US" dirty="0" smtClean="0"/>
              <a:t>Compliance, reward and the learner’s perceived value </a:t>
            </a:r>
            <a:endParaRPr lang="en-US" dirty="0"/>
          </a:p>
          <a:p>
            <a:pPr marL="914400" indent="-914400" algn="l">
              <a:buFont typeface="+mj-lt"/>
              <a:buAutoNum type="arabicPeriod"/>
            </a:pPr>
            <a:r>
              <a:rPr lang="en-US" dirty="0" smtClean="0"/>
              <a:t>Outcome of gamified </a:t>
            </a:r>
            <a:r>
              <a:rPr lang="en-US" dirty="0" err="1" smtClean="0"/>
              <a:t>iLunch</a:t>
            </a:r>
            <a:r>
              <a:rPr lang="en-US" dirty="0" smtClean="0"/>
              <a:t> </a:t>
            </a:r>
          </a:p>
          <a:p>
            <a:pPr marL="2738719" lvl="2" indent="-914400" algn="l">
              <a:buFont typeface="+mj-lt"/>
              <a:buAutoNum type="arabicPeriod"/>
            </a:pPr>
            <a:endParaRPr lang="en-US" dirty="0" smtClean="0"/>
          </a:p>
          <a:p>
            <a:pPr marL="2738719" lvl="2" indent="-914400" algn="l">
              <a:buFont typeface="+mj-lt"/>
              <a:buAutoNum type="arabicPeriod"/>
            </a:pPr>
            <a:endParaRPr lang="en-US" dirty="0" smtClean="0"/>
          </a:p>
          <a:p>
            <a:pPr marL="2738719" lvl="2" indent="-914400" algn="l">
              <a:buFont typeface="+mj-lt"/>
              <a:buAutoNum type="arabicPeriod"/>
            </a:pPr>
            <a:endParaRPr lang="en-US" dirty="0" smtClean="0"/>
          </a:p>
          <a:p>
            <a:pPr marL="914400" indent="-914400" algn="l">
              <a:buFont typeface="+mj-lt"/>
              <a:buAutoNum type="arabicPeriod"/>
            </a:pPr>
            <a:endParaRPr lang="en-US" dirty="0" smtClean="0"/>
          </a:p>
          <a:p>
            <a:pPr marL="914400" indent="-914400" algn="l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16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7" y="1078523"/>
            <a:ext cx="23292089" cy="98708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What’s the situation?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the game….</a:t>
            </a:r>
            <a:endParaRPr lang="en-US" dirty="0"/>
          </a:p>
        </p:txBody>
      </p:sp>
      <p:pic>
        <p:nvPicPr>
          <p:cNvPr id="4" name="Content Placeholder 3" descr="shutterstock_17283613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2" b="177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23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#1: Simple</a:t>
            </a:r>
            <a:endParaRPr lang="en-US" dirty="0"/>
          </a:p>
        </p:txBody>
      </p:sp>
      <p:pic>
        <p:nvPicPr>
          <p:cNvPr id="5" name="Content Placeholder 4" descr="shutterstock_29916046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 b="17858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#2: </a:t>
            </a:r>
            <a:r>
              <a:rPr lang="en-US" dirty="0" err="1" smtClean="0"/>
              <a:t>Snackable</a:t>
            </a:r>
            <a:endParaRPr lang="en-US" dirty="0"/>
          </a:p>
        </p:txBody>
      </p:sp>
      <p:pic>
        <p:nvPicPr>
          <p:cNvPr id="5" name="Content Placeholder 4" descr="shutterstock_27495085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 b="17858"/>
          <a:stretch>
            <a:fillRect/>
          </a:stretch>
        </p:blipFill>
        <p:spPr/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2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#3: Seamless</a:t>
            </a:r>
            <a:endParaRPr lang="en-US" dirty="0"/>
          </a:p>
        </p:txBody>
      </p:sp>
      <p:pic>
        <p:nvPicPr>
          <p:cNvPr id="4" name="Content Placeholder 3" descr="shutterstock_15782127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7" b="17567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#4: Safe</a:t>
            </a:r>
            <a:endParaRPr lang="en-US" dirty="0"/>
          </a:p>
        </p:txBody>
      </p:sp>
      <p:pic>
        <p:nvPicPr>
          <p:cNvPr id="3" name="Content Placeholder 2" descr="shutterstock_35770670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 b="17858"/>
          <a:stretch>
            <a:fillRect/>
          </a:stretch>
        </p:blipFill>
        <p:spPr/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#5: Story</a:t>
            </a:r>
            <a:endParaRPr lang="en-US" dirty="0"/>
          </a:p>
        </p:txBody>
      </p:sp>
      <p:pic>
        <p:nvPicPr>
          <p:cNvPr id="4" name="Content Placeholder 3" descr="shutterstock_39701585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 b="17858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#6: Learner Experience</a:t>
            </a:r>
            <a:endParaRPr lang="en-US" dirty="0"/>
          </a:p>
        </p:txBody>
      </p:sp>
      <p:pic>
        <p:nvPicPr>
          <p:cNvPr id="4" name="Content Placeholder 3" descr="shutterstock_19743374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 b="17858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7" y="1078523"/>
            <a:ext cx="23292089" cy="98708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Why is eLearning so boring!?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15" y="6618021"/>
            <a:ext cx="12731262" cy="64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377776" cy="13666329"/>
          </a:xfrm>
          <a:prstGeom prst="rect">
            <a:avLst/>
          </a:prstGeom>
        </p:spPr>
      </p:pic>
      <p:sp>
        <p:nvSpPr>
          <p:cNvPr id="3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3812467" y="9527904"/>
            <a:ext cx="4256643" cy="546333"/>
          </a:xfrm>
        </p:spPr>
        <p:txBody>
          <a:bodyPr/>
          <a:lstStyle/>
          <a:p>
            <a:fld id="{D475CAC1-6EDD-3146-9B0C-7DBBECBA34FE}" type="slidenum">
              <a:rPr lang="en-US" smtClean="0">
                <a:ea typeface="+mn-ea"/>
              </a:rPr>
              <a:pPr/>
              <a:t>19</a:t>
            </a:fld>
            <a:endParaRPr lang="en-US" dirty="0">
              <a:ea typeface="+mn-ea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887767" y="1567182"/>
            <a:ext cx="12231573" cy="9167404"/>
            <a:chOff x="4906002" y="520129"/>
            <a:chExt cx="4647164" cy="3504766"/>
          </a:xfrm>
        </p:grpSpPr>
        <p:sp>
          <p:nvSpPr>
            <p:cNvPr id="35" name="Oval 34"/>
            <p:cNvSpPr/>
            <p:nvPr/>
          </p:nvSpPr>
          <p:spPr>
            <a:xfrm>
              <a:off x="4906002" y="2348495"/>
              <a:ext cx="1828800" cy="167640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78"/>
            </a:p>
          </p:txBody>
        </p:sp>
        <p:cxnSp>
          <p:nvCxnSpPr>
            <p:cNvPr id="36" name="Straight Connector 35"/>
            <p:cNvCxnSpPr>
              <a:stCxn id="35" idx="7"/>
            </p:cNvCxnSpPr>
            <p:nvPr/>
          </p:nvCxnSpPr>
          <p:spPr>
            <a:xfrm flipV="1">
              <a:off x="6466980" y="520129"/>
              <a:ext cx="3086186" cy="207386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2254722" y="1054652"/>
            <a:ext cx="19441128" cy="12058009"/>
            <a:chOff x="1130157" y="520129"/>
            <a:chExt cx="6619982" cy="4520977"/>
          </a:xfrm>
        </p:grpSpPr>
        <p:sp>
          <p:nvSpPr>
            <p:cNvPr id="38" name="Oval 37"/>
            <p:cNvSpPr/>
            <p:nvPr/>
          </p:nvSpPr>
          <p:spPr>
            <a:xfrm>
              <a:off x="1393861" y="747369"/>
              <a:ext cx="6356278" cy="4293737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78"/>
            </a:p>
          </p:txBody>
        </p:sp>
        <p:cxnSp>
          <p:nvCxnSpPr>
            <p:cNvPr id="39" name="Straight Connector 38"/>
            <p:cNvCxnSpPr>
              <a:endCxn id="38" idx="1"/>
            </p:cNvCxnSpPr>
            <p:nvPr/>
          </p:nvCxnSpPr>
          <p:spPr>
            <a:xfrm>
              <a:off x="1130157" y="520129"/>
              <a:ext cx="1194559" cy="85604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/>
          <p:cNvSpPr txBox="1">
            <a:spLocks/>
          </p:cNvSpPr>
          <p:nvPr/>
        </p:nvSpPr>
        <p:spPr>
          <a:xfrm>
            <a:off x="218699" y="173761"/>
            <a:ext cx="4659700" cy="916260"/>
          </a:xfrm>
          <a:prstGeom prst="rect">
            <a:avLst/>
          </a:prstGeom>
        </p:spPr>
        <p:txBody>
          <a:bodyPr vert="horz" lIns="182428" tIns="91214" rIns="182428" bIns="91214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788" dirty="0">
                <a:solidFill>
                  <a:schemeClr val="bg1"/>
                </a:solidFill>
                <a:ea typeface="Kozuka Gothic Pro L" pitchFamily="34" charset="-128"/>
              </a:rPr>
              <a:t>GAMIFICATION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0477585" y="400939"/>
            <a:ext cx="3900191" cy="880889"/>
          </a:xfrm>
          <a:prstGeom prst="rect">
            <a:avLst/>
          </a:prstGeom>
        </p:spPr>
        <p:txBody>
          <a:bodyPr vert="horz" lIns="182428" tIns="91214" rIns="182428" bIns="91214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300" kern="1200" spc="70">
                <a:solidFill>
                  <a:schemeClr val="accent6"/>
                </a:solidFill>
                <a:latin typeface="DINOT-Medium"/>
                <a:ea typeface="+mj-ea"/>
                <a:cs typeface="DINOT-Medium"/>
              </a:defRPr>
            </a:lvl1pPr>
          </a:lstStyle>
          <a:p>
            <a:pPr defTabSz="1824319">
              <a:defRPr/>
            </a:pPr>
            <a:r>
              <a:rPr lang="en-US" sz="4788" spc="0" dirty="0">
                <a:solidFill>
                  <a:schemeClr val="bg1"/>
                </a:solidFill>
                <a:latin typeface="Calibri Light" panose="020F0302020204030204" pitchFamily="34" charset="0"/>
                <a:ea typeface="Kozuka Gothic Pro L" pitchFamily="34" charset="-128"/>
              </a:rPr>
              <a:t>SIMULATION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927" y="13189286"/>
            <a:ext cx="18365635" cy="526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57841" y="13189285"/>
            <a:ext cx="6319936" cy="4940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70"/>
          </a:p>
        </p:txBody>
      </p:sp>
    </p:spTree>
    <p:extLst>
      <p:ext uri="{BB962C8B-B14F-4D97-AF65-F5344CB8AC3E}">
        <p14:creationId xmlns:p14="http://schemas.microsoft.com/office/powerpoint/2010/main" val="118023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688" y="11404306"/>
            <a:ext cx="3228094" cy="2006819"/>
          </a:xfrm>
          <a:prstGeom prst="rect">
            <a:avLst/>
          </a:prstGeom>
        </p:spPr>
      </p:pic>
      <p:pic>
        <p:nvPicPr>
          <p:cNvPr id="1026" name="Picture 2" descr="ilunch_September2016_600x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59" y="3522633"/>
            <a:ext cx="9427623" cy="47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159" y="863600"/>
            <a:ext cx="9578590" cy="2482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54" y="11404306"/>
            <a:ext cx="5080000" cy="14986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4431323" y="7935987"/>
            <a:ext cx="14466277" cy="232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824319" rtl="0" eaLnBrk="1" latinLnBrk="0" hangingPunct="1">
              <a:lnSpc>
                <a:spcPct val="90000"/>
              </a:lnSpc>
              <a:spcBef>
                <a:spcPts val="1995"/>
              </a:spcBef>
              <a:buFont typeface="Arial" panose="020B0604020202020204" pitchFamily="34" charset="0"/>
              <a:buNone/>
              <a:defRPr sz="4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2160" indent="0" algn="ctr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3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4319" indent="0" algn="ctr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36479" indent="0" algn="ctr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31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48639" indent="0" algn="ctr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31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60799" indent="0" algn="ctr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31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72958" indent="0" algn="ctr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31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85118" indent="0" algn="ctr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31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97278" indent="0" algn="ctr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31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68240" latinLnBrk="1" hangingPunct="0">
              <a:lnSpc>
                <a:spcPct val="110000"/>
              </a:lnSpc>
              <a:spcBef>
                <a:spcPts val="0"/>
              </a:spcBef>
            </a:pPr>
            <a:endParaRPr lang="en-US" sz="3192" smtClean="0">
              <a:latin typeface="DINOT-Light"/>
              <a:cs typeface="DINOT-Light"/>
            </a:endParaRPr>
          </a:p>
          <a:p>
            <a:pPr defTabSz="1368240" latinLnBrk="1" hangingPunct="0">
              <a:lnSpc>
                <a:spcPct val="110000"/>
              </a:lnSpc>
              <a:spcBef>
                <a:spcPts val="0"/>
              </a:spcBef>
            </a:pPr>
            <a:r>
              <a:rPr lang="en-US" sz="3200" smtClean="0">
                <a:latin typeface="DINOT-Light"/>
                <a:cs typeface="DINOT-Light"/>
              </a:rPr>
              <a:t>Lydia Sani (Redwood Performance Group) @redwoodperforms</a:t>
            </a:r>
          </a:p>
          <a:p>
            <a:pPr defTabSz="1368240" latinLnBrk="1" hangingPunct="0">
              <a:lnSpc>
                <a:spcPct val="110000"/>
              </a:lnSpc>
              <a:spcBef>
                <a:spcPts val="0"/>
              </a:spcBef>
            </a:pPr>
            <a:r>
              <a:rPr lang="en-US" sz="3200" smtClean="0">
                <a:latin typeface="DINOT-Light"/>
                <a:cs typeface="DINOT-Light"/>
              </a:rPr>
              <a:t>Jeremy Friedberg (Spongelab Interactive) @Spongelab </a:t>
            </a:r>
            <a:endParaRPr lang="en-US" sz="3200" dirty="0">
              <a:latin typeface="DINOT-Light"/>
              <a:cs typeface="DINOT-Light"/>
            </a:endParaRPr>
          </a:p>
        </p:txBody>
      </p:sp>
    </p:spTree>
    <p:extLst>
      <p:ext uri="{BB962C8B-B14F-4D97-AF65-F5344CB8AC3E}">
        <p14:creationId xmlns:p14="http://schemas.microsoft.com/office/powerpoint/2010/main" val="7364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40" y="-11515"/>
            <a:ext cx="21548786" cy="13662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" y="1184402"/>
            <a:ext cx="23581300" cy="7426969"/>
          </a:xfrm>
          <a:prstGeom prst="rect">
            <a:avLst/>
          </a:prstGeom>
        </p:spPr>
        <p:txBody>
          <a:bodyPr>
            <a:normAutofit/>
          </a:bodyPr>
          <a:lstStyle>
            <a:lvl1pPr marL="456080" indent="-456080" algn="l" defTabSz="1824319" rtl="0" eaLnBrk="1" latinLnBrk="0" hangingPunct="1">
              <a:lnSpc>
                <a:spcPct val="90000"/>
              </a:lnSpc>
              <a:spcBef>
                <a:spcPts val="1995"/>
              </a:spcBef>
              <a:buFont typeface="Arial" panose="020B0604020202020204" pitchFamily="34" charset="0"/>
              <a:buChar char="•"/>
              <a:defRPr sz="55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68240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4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0399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2559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04719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687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2903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119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5335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dirty="0" smtClean="0"/>
              <a:t>The value in the outcomes changes with stakeholders </a:t>
            </a:r>
            <a:endParaRPr lang="en-US" sz="8778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557" y="4869891"/>
            <a:ext cx="8503292" cy="4337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777" y="4869890"/>
            <a:ext cx="8297898" cy="4337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02" y="4897550"/>
            <a:ext cx="7653416" cy="430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pongelab.com/instructions/images/enlarged/hob_scre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323675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90758119"/>
              </p:ext>
            </p:extLst>
          </p:nvPr>
        </p:nvGraphicFramePr>
        <p:xfrm>
          <a:off x="587829" y="1507524"/>
          <a:ext cx="23088599" cy="991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to free your learning….</a:t>
            </a:r>
            <a:endParaRPr lang="en-US" dirty="0"/>
          </a:p>
        </p:txBody>
      </p:sp>
      <p:pic>
        <p:nvPicPr>
          <p:cNvPr id="9" name="Content Placeholder 8" descr="shutterstock_10224946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33" b="2213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4814000"/>
            <a:ext cx="21287579" cy="60482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 smtClean="0"/>
              <a:t>The challenges of doing it right! </a:t>
            </a:r>
            <a:endParaRPr lang="en-US" sz="8778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634" y="1859784"/>
            <a:ext cx="22448089" cy="10660462"/>
          </a:xfrm>
        </p:spPr>
        <p:txBody>
          <a:bodyPr>
            <a:noAutofit/>
          </a:bodyPr>
          <a:lstStyle/>
          <a:p>
            <a:pPr marL="2738719" lvl="2" indent="-914400">
              <a:lnSpc>
                <a:spcPct val="200000"/>
              </a:lnSpc>
              <a:buFont typeface="+mj-lt"/>
              <a:buAutoNum type="arabicPeriod"/>
            </a:pPr>
            <a:r>
              <a:rPr lang="en-US" sz="8000" dirty="0"/>
              <a:t>Cost </a:t>
            </a:r>
          </a:p>
          <a:p>
            <a:pPr marL="2738719" lvl="2" indent="-914400">
              <a:lnSpc>
                <a:spcPct val="200000"/>
              </a:lnSpc>
              <a:buFont typeface="+mj-lt"/>
              <a:buAutoNum type="arabicPeriod"/>
            </a:pPr>
            <a:r>
              <a:rPr lang="en-US" sz="8000" dirty="0"/>
              <a:t>Perceived value </a:t>
            </a:r>
          </a:p>
          <a:p>
            <a:pPr marL="2738719" lvl="2" indent="-914400">
              <a:lnSpc>
                <a:spcPct val="200000"/>
              </a:lnSpc>
              <a:buFont typeface="+mj-lt"/>
              <a:buAutoNum type="arabicPeriod"/>
            </a:pPr>
            <a:r>
              <a:rPr lang="en-US" sz="8000" dirty="0"/>
              <a:t>Compliance, reward and the learner’s perceived value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72" y="137596"/>
            <a:ext cx="23031480" cy="264456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“data metrics” is the vehicle for change</a:t>
            </a:r>
            <a:endParaRPr lang="en-US" dirty="0"/>
          </a:p>
        </p:txBody>
      </p:sp>
      <p:pic>
        <p:nvPicPr>
          <p:cNvPr id="1026" name="Picture 2" descr="http://pastdaily.com/wp-content/uploads/2014/01/Isaac-Asimov-resiz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37" y="2926456"/>
            <a:ext cx="12437019" cy="1023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3725" y="7935987"/>
            <a:ext cx="14466277" cy="2325613"/>
          </a:xfrm>
        </p:spPr>
        <p:txBody>
          <a:bodyPr>
            <a:normAutofit/>
          </a:bodyPr>
          <a:lstStyle/>
          <a:p>
            <a:pPr defTabSz="1368240" latinLnBrk="1" hangingPunct="0">
              <a:lnSpc>
                <a:spcPct val="110000"/>
              </a:lnSpc>
              <a:spcBef>
                <a:spcPts val="0"/>
              </a:spcBef>
            </a:pPr>
            <a:endParaRPr lang="en-US" sz="3192" dirty="0">
              <a:latin typeface="DINOT-Light"/>
              <a:cs typeface="DINOT-Light"/>
            </a:endParaRPr>
          </a:p>
          <a:p>
            <a:pPr defTabSz="1368240" latinLnBrk="1" hangingPunct="0">
              <a:lnSpc>
                <a:spcPct val="110000"/>
              </a:lnSpc>
              <a:spcBef>
                <a:spcPts val="0"/>
              </a:spcBef>
            </a:pPr>
            <a:r>
              <a:rPr lang="en-US" sz="3200" dirty="0" smtClean="0">
                <a:latin typeface="DINOT-Light"/>
                <a:cs typeface="DINOT-Light"/>
              </a:rPr>
              <a:t>Lydia Sani (Redwood Performance Group</a:t>
            </a:r>
            <a:r>
              <a:rPr lang="en-US" sz="3200" dirty="0">
                <a:latin typeface="DINOT-Light"/>
                <a:cs typeface="DINOT-Light"/>
              </a:rPr>
              <a:t>) </a:t>
            </a:r>
            <a:r>
              <a:rPr lang="en-US" sz="3200" dirty="0" smtClean="0">
                <a:latin typeface="DINOT-Light"/>
                <a:cs typeface="DINOT-Light"/>
              </a:rPr>
              <a:t>@</a:t>
            </a:r>
            <a:r>
              <a:rPr lang="en-US" sz="3200" dirty="0" err="1">
                <a:latin typeface="DINOT-Light"/>
                <a:cs typeface="DINOT-Light"/>
              </a:rPr>
              <a:t>redwoodperforms</a:t>
            </a:r>
            <a:endParaRPr lang="en-US" sz="3200" dirty="0" smtClean="0">
              <a:latin typeface="DINOT-Light"/>
              <a:cs typeface="DINOT-Light"/>
            </a:endParaRPr>
          </a:p>
          <a:p>
            <a:pPr defTabSz="1368240" latinLnBrk="1" hangingPunct="0">
              <a:lnSpc>
                <a:spcPct val="110000"/>
              </a:lnSpc>
              <a:spcBef>
                <a:spcPts val="0"/>
              </a:spcBef>
            </a:pPr>
            <a:r>
              <a:rPr lang="en-US" sz="3200" dirty="0" smtClean="0">
                <a:latin typeface="DINOT-Light"/>
                <a:cs typeface="DINOT-Light"/>
              </a:rPr>
              <a:t>Jeremy Friedberg (Spongelab Interactive) </a:t>
            </a:r>
            <a:r>
              <a:rPr lang="en-US" sz="3200" dirty="0">
                <a:latin typeface="DINOT-Light"/>
                <a:cs typeface="DINOT-Light"/>
              </a:rPr>
              <a:t>@Spongelab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090" y="11404306"/>
            <a:ext cx="3228094" cy="2006819"/>
          </a:xfrm>
          <a:prstGeom prst="rect">
            <a:avLst/>
          </a:prstGeom>
        </p:spPr>
      </p:pic>
      <p:pic>
        <p:nvPicPr>
          <p:cNvPr id="1026" name="Picture 2" descr="ilunch_September2016_600x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61" y="3522633"/>
            <a:ext cx="9427623" cy="47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61" y="863600"/>
            <a:ext cx="9578590" cy="2482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56" y="11404306"/>
            <a:ext cx="5080000" cy="14986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4138030" y="4557255"/>
            <a:ext cx="9030956" cy="26445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431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7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500" b="1" dirty="0" smtClean="0"/>
              <a:t>…and the winner is? </a:t>
            </a:r>
            <a:endParaRPr lang="en-US" sz="12500" b="1" dirty="0"/>
          </a:p>
        </p:txBody>
      </p:sp>
    </p:spTree>
    <p:extLst>
      <p:ext uri="{BB962C8B-B14F-4D97-AF65-F5344CB8AC3E}">
        <p14:creationId xmlns:p14="http://schemas.microsoft.com/office/powerpoint/2010/main" val="305175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7" y="1078523"/>
            <a:ext cx="23292089" cy="98708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eLearning like all “learning” is about outcomes!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0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97" y="1078523"/>
            <a:ext cx="23292089" cy="98708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u="sng" dirty="0" smtClean="0"/>
              <a:t>game</a:t>
            </a:r>
            <a:r>
              <a:rPr lang="en-US" dirty="0" smtClean="0"/>
              <a:t> is… an interactive simulation with objectives and challenges.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Why do I care!?!... Is </a:t>
            </a:r>
            <a:r>
              <a:rPr lang="en-US" u="sng" dirty="0" smtClean="0"/>
              <a:t>gamification</a:t>
            </a:r>
            <a:r>
              <a:rPr lang="en-US" dirty="0" smtClean="0"/>
              <a:t>.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4323675" cy="1372813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7800" y="0"/>
            <a:ext cx="20372201" cy="2651126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is the purpose of “going to school?”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0800000" flipV="1">
            <a:off x="8005152" y="12726030"/>
            <a:ext cx="16341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dirty="0" smtClean="0"/>
              <a:t>Learning is governed by the motivation of the </a:t>
            </a:r>
            <a:r>
              <a:rPr lang="en-US" sz="5400" dirty="0" smtClean="0"/>
              <a:t>stakeholders</a:t>
            </a:r>
            <a:r>
              <a:rPr lang="en-US" sz="4800" dirty="0" smtClean="0"/>
              <a:t>.  </a:t>
            </a:r>
            <a:endParaRPr lang="en-US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45453" cy="127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5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30021"/>
            <a:ext cx="2531585" cy="656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 flipV="1">
            <a:off x="7981706" y="12468356"/>
            <a:ext cx="16341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dirty="0" smtClean="0"/>
              <a:t>Learning is governed by the motivation of the </a:t>
            </a:r>
            <a:r>
              <a:rPr lang="en-US" sz="5400" dirty="0" smtClean="0"/>
              <a:t>stakeholders</a:t>
            </a:r>
            <a:r>
              <a:rPr lang="en-US" sz="4800" dirty="0" smtClean="0"/>
              <a:t>.  </a:t>
            </a:r>
            <a:endParaRPr lang="en-US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23675" cy="1240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4323675" cy="13697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V="1">
            <a:off x="4846619" y="4690519"/>
            <a:ext cx="952252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dirty="0" smtClean="0"/>
              <a:t>Learning is governed by the motivation of the </a:t>
            </a:r>
            <a:r>
              <a:rPr lang="en-US" sz="5400" dirty="0" smtClean="0"/>
              <a:t>stakeholders</a:t>
            </a:r>
            <a:r>
              <a:rPr lang="en-US" sz="4800" dirty="0" smtClean="0"/>
              <a:t>. 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037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4323675" cy="13728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" y="12906575"/>
            <a:ext cx="2531585" cy="656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 flipV="1">
            <a:off x="492369" y="392626"/>
            <a:ext cx="16341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/>
              <a:t>The value = (outcome achieved) – (the effort of delivery) 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986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2128</TotalTime>
  <Words>1120</Words>
  <Application>Microsoft Office PowerPoint</Application>
  <PresentationFormat>Custom</PresentationFormat>
  <Paragraphs>162</Paragraphs>
  <Slides>28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eLearning like all “learning” is about outcomes!</vt:lpstr>
      <vt:lpstr>A game is… an interactive simulation with objectives and challenges.    Why do I care!?!... Is gamification.  </vt:lpstr>
      <vt:lpstr>What is the purpose of “going to school?”</vt:lpstr>
      <vt:lpstr>PowerPoint Presentation</vt:lpstr>
      <vt:lpstr>PowerPoint Presentation</vt:lpstr>
      <vt:lpstr>PowerPoint Presentation</vt:lpstr>
      <vt:lpstr>PowerPoint Presentation</vt:lpstr>
      <vt:lpstr>What’s the situation?</vt:lpstr>
      <vt:lpstr>Changing the game….</vt:lpstr>
      <vt:lpstr>#1: Simple</vt:lpstr>
      <vt:lpstr>#2: Snackable</vt:lpstr>
      <vt:lpstr>#3: Seamless</vt:lpstr>
      <vt:lpstr>#4: Safe</vt:lpstr>
      <vt:lpstr>#5: Story</vt:lpstr>
      <vt:lpstr>#6: Learner Experience</vt:lpstr>
      <vt:lpstr>Why is eLearning so boring!?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Innovation to free your learning….</vt:lpstr>
      <vt:lpstr>PowerPoint Presentation</vt:lpstr>
      <vt:lpstr>PowerPoint Presentation</vt:lpstr>
      <vt:lpstr>“data metrics” is the vehicle for change</vt:lpstr>
      <vt:lpstr>PowerPoint Presentation</vt:lpstr>
    </vt:vector>
  </TitlesOfParts>
  <Company>InViVo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thinking through game-based learning</dc:title>
  <dc:creator>Jeremy Friedberg</dc:creator>
  <cp:lastModifiedBy>Lydia</cp:lastModifiedBy>
  <cp:revision>124</cp:revision>
  <dcterms:created xsi:type="dcterms:W3CDTF">2015-02-13T02:46:55Z</dcterms:created>
  <dcterms:modified xsi:type="dcterms:W3CDTF">2016-09-16T15:14:24Z</dcterms:modified>
</cp:coreProperties>
</file>